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72" r:id="rId2"/>
    <p:sldId id="264" r:id="rId3"/>
    <p:sldId id="280" r:id="rId4"/>
    <p:sldId id="268" r:id="rId5"/>
    <p:sldId id="277" r:id="rId6"/>
    <p:sldId id="279" r:id="rId7"/>
    <p:sldId id="281" r:id="rId8"/>
    <p:sldId id="275" r:id="rId9"/>
  </p:sldIdLst>
  <p:sldSz cx="12192000" cy="6858000"/>
  <p:notesSz cx="7559675" cy="106918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DAD6F"/>
    <a:srgbClr val="005534"/>
    <a:srgbClr val="2DAD0B"/>
    <a:srgbClr val="2BAD6F"/>
    <a:srgbClr val="02723D"/>
    <a:srgbClr val="057544"/>
    <a:srgbClr val="383C3E"/>
    <a:srgbClr val="DE6F00"/>
    <a:srgbClr val="113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82" d="100"/>
          <a:sy n="82" d="100"/>
        </p:scale>
        <p:origin x="69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B36AD133-C3C2-4A0D-B97A-EA277C91CD1C}" type="datetimeFigureOut">
              <a:rPr lang="es-AR" smtClean="0"/>
              <a:t>26/3/2026</a:t>
            </a:fld>
            <a:endParaRPr lang="es-AR"/>
          </a:p>
        </p:txBody>
      </p:sp>
      <p:sp>
        <p:nvSpPr>
          <p:cNvPr id="4" name="3 Marcador de imagen de diapositiva"/>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55650" y="5078413"/>
            <a:ext cx="6048375" cy="48117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7BEFB513-124C-44B9-9529-1662D6B78822}" type="slidenum">
              <a:rPr lang="es-AR" smtClean="0"/>
              <a:t>‹Nº›</a:t>
            </a:fld>
            <a:endParaRPr lang="es-AR"/>
          </a:p>
        </p:txBody>
      </p:sp>
    </p:spTree>
    <p:extLst>
      <p:ext uri="{BB962C8B-B14F-4D97-AF65-F5344CB8AC3E}">
        <p14:creationId xmlns:p14="http://schemas.microsoft.com/office/powerpoint/2010/main" val="248429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s-A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s-AR"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3280" cy="11064960"/>
          </a:xfrm>
          <a:prstGeom prst="rect">
            <a:avLst/>
          </a:prstGeom>
          <a:noFill/>
          <a:ln w="0">
            <a:noFill/>
          </a:ln>
        </p:spPr>
        <p:txBody>
          <a:bodyPr lIns="0" tIns="0" rIns="0" bIns="0" anchor="ctr">
            <a:noAutofit/>
          </a:bodyP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s-AR"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s-AR"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es-AR"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s-AR"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s-A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r>
              <a:rPr lang="es-AR" sz="1800" b="0" strike="noStrike" spc="-1">
                <a:latin typeface="Arial"/>
              </a:rPr>
              <a:t>Pulse para editar el formato del texto de título</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AR"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AR"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AR" sz="2400" b="0" strike="noStrike" spc="-1">
                <a:latin typeface="Arial"/>
              </a:rPr>
              <a:t>Tercer nivel del esquema</a:t>
            </a:r>
          </a:p>
          <a:p>
            <a:pPr marL="1728000" lvl="3" indent="-216000">
              <a:spcBef>
                <a:spcPts val="567"/>
              </a:spcBef>
              <a:buClr>
                <a:srgbClr val="000000"/>
              </a:buClr>
              <a:buSzPct val="75000"/>
              <a:buFont typeface="Symbol" charset="2"/>
              <a:buChar char=""/>
            </a:pPr>
            <a:r>
              <a:rPr lang="es-AR" sz="2000" b="0" strike="noStrike" spc="-1">
                <a:latin typeface="Arial"/>
              </a:rPr>
              <a:t>Cuarto nivel del esquema</a:t>
            </a:r>
          </a:p>
          <a:p>
            <a:pPr marL="2160000" lvl="4" indent="-216000">
              <a:spcBef>
                <a:spcPts val="283"/>
              </a:spcBef>
              <a:buClr>
                <a:srgbClr val="000000"/>
              </a:buClr>
              <a:buSzPct val="45000"/>
              <a:buFont typeface="Wingdings" charset="2"/>
              <a:buChar char=""/>
            </a:pPr>
            <a:r>
              <a:rPr lang="es-AR" sz="2000" b="0" strike="noStrike" spc="-1">
                <a:latin typeface="Arial"/>
              </a:rPr>
              <a:t>Quinto nivel del esquema</a:t>
            </a:r>
          </a:p>
          <a:p>
            <a:pPr marL="2592000" lvl="5" indent="-216000">
              <a:spcBef>
                <a:spcPts val="283"/>
              </a:spcBef>
              <a:buClr>
                <a:srgbClr val="000000"/>
              </a:buClr>
              <a:buSzPct val="45000"/>
              <a:buFont typeface="Wingdings" charset="2"/>
              <a:buChar char=""/>
            </a:pPr>
            <a:r>
              <a:rPr lang="es-AR" sz="2000" b="0" strike="noStrike" spc="-1">
                <a:latin typeface="Arial"/>
              </a:rPr>
              <a:t>Sexto nivel del esquema</a:t>
            </a:r>
          </a:p>
          <a:p>
            <a:pPr marL="3024000" lvl="6" indent="-216000">
              <a:spcBef>
                <a:spcPts val="283"/>
              </a:spcBef>
              <a:buClr>
                <a:srgbClr val="000000"/>
              </a:buClr>
              <a:buSzPct val="45000"/>
              <a:buFont typeface="Wingdings" charset="2"/>
              <a:buChar char=""/>
            </a:pPr>
            <a:r>
              <a:rPr lang="es-A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png"/><Relationship Id="rId2" Type="http://schemas.openxmlformats.org/officeDocument/2006/relationships/image" Target="../media/image4.jpe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microsoft.com/office/2007/relationships/hdphoto" Target="../media/hdphoto1.wdp"/><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4.jpe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7.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4.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 </a:t>
            </a:r>
            <a:endParaRPr lang="es-AR" dirty="0"/>
          </a:p>
        </p:txBody>
      </p:sp>
      <p:pic>
        <p:nvPicPr>
          <p:cNvPr id="6" name="5 Marcador de contenido"/>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0" y="0"/>
            <a:ext cx="12244626" cy="6885383"/>
          </a:xfrm>
        </p:spPr>
      </p:pic>
      <p:sp>
        <p:nvSpPr>
          <p:cNvPr id="13" name="12 CuadroTexto"/>
          <p:cNvSpPr txBox="1"/>
          <p:nvPr/>
        </p:nvSpPr>
        <p:spPr>
          <a:xfrm>
            <a:off x="2783632" y="3058653"/>
            <a:ext cx="9460994" cy="830997"/>
          </a:xfrm>
          <a:prstGeom prst="rect">
            <a:avLst/>
          </a:prstGeom>
          <a:noFill/>
        </p:spPr>
        <p:txBody>
          <a:bodyPr wrap="square" rtlCol="0">
            <a:spAutoFit/>
          </a:bodyPr>
          <a:lstStyle/>
          <a:p>
            <a:r>
              <a:rPr lang="es-ES" sz="4800" b="1" dirty="0">
                <a:solidFill>
                  <a:schemeClr val="bg1"/>
                </a:solidFill>
                <a:latin typeface="Calibri" pitchFamily="34" charset="0"/>
                <a:cs typeface="Calibri" pitchFamily="34" charset="0"/>
              </a:rPr>
              <a:t>Guerra en Medio Oriente</a:t>
            </a:r>
            <a:endParaRPr lang="es-AR" sz="4800" b="1" dirty="0">
              <a:solidFill>
                <a:schemeClr val="bg1"/>
              </a:solidFill>
              <a:latin typeface="Calibri" pitchFamily="34" charset="0"/>
              <a:cs typeface="Calibri" pitchFamily="34" charset="0"/>
            </a:endParaRPr>
          </a:p>
        </p:txBody>
      </p:sp>
      <p:sp>
        <p:nvSpPr>
          <p:cNvPr id="14" name="13 CuadroTexto"/>
          <p:cNvSpPr txBox="1"/>
          <p:nvPr/>
        </p:nvSpPr>
        <p:spPr>
          <a:xfrm>
            <a:off x="3215680" y="3772364"/>
            <a:ext cx="5975482" cy="584775"/>
          </a:xfrm>
          <a:prstGeom prst="rect">
            <a:avLst/>
          </a:prstGeom>
          <a:noFill/>
        </p:spPr>
        <p:txBody>
          <a:bodyPr wrap="none" rtlCol="0">
            <a:spAutoFit/>
          </a:bodyPr>
          <a:lstStyle/>
          <a:p>
            <a:r>
              <a:rPr lang="es-ES" sz="3200" dirty="0">
                <a:solidFill>
                  <a:schemeClr val="bg1"/>
                </a:solidFill>
                <a:latin typeface="Calibri" pitchFamily="34" charset="0"/>
                <a:cs typeface="Calibri" pitchFamily="34" charset="0"/>
              </a:rPr>
              <a:t>Impacto en los Mercados Agrícolas</a:t>
            </a:r>
            <a:endParaRPr lang="es-AR" sz="3200" dirty="0">
              <a:solidFill>
                <a:schemeClr val="bg1"/>
              </a:solidFill>
              <a:latin typeface="Calibri" pitchFamily="34" charset="0"/>
              <a:cs typeface="Calibri" pitchFamily="34" charset="0"/>
            </a:endParaRPr>
          </a:p>
        </p:txBody>
      </p:sp>
      <p:sp>
        <p:nvSpPr>
          <p:cNvPr id="15" name="14 CuadroTexto"/>
          <p:cNvSpPr txBox="1"/>
          <p:nvPr/>
        </p:nvSpPr>
        <p:spPr>
          <a:xfrm>
            <a:off x="3503712" y="6237312"/>
            <a:ext cx="4975208" cy="369332"/>
          </a:xfrm>
          <a:prstGeom prst="rect">
            <a:avLst/>
          </a:prstGeom>
          <a:noFill/>
        </p:spPr>
        <p:txBody>
          <a:bodyPr wrap="none" rtlCol="0">
            <a:spAutoFit/>
          </a:bodyPr>
          <a:lstStyle/>
          <a:p>
            <a:r>
              <a:rPr lang="es-MX" b="1" dirty="0">
                <a:solidFill>
                  <a:schemeClr val="bg1"/>
                </a:solidFill>
                <a:latin typeface="Calibri" pitchFamily="34" charset="0"/>
                <a:cs typeface="Calibri" pitchFamily="34" charset="0"/>
              </a:rPr>
              <a:t>Gustavo López | </a:t>
            </a:r>
            <a:r>
              <a:rPr lang="es-MX" dirty="0">
                <a:solidFill>
                  <a:schemeClr val="bg1"/>
                </a:solidFill>
                <a:latin typeface="Calibri" pitchFamily="34" charset="0"/>
                <a:cs typeface="Calibri" pitchFamily="34" charset="0"/>
              </a:rPr>
              <a:t>Titular de </a:t>
            </a:r>
            <a:r>
              <a:rPr lang="es-MX" dirty="0" err="1">
                <a:solidFill>
                  <a:schemeClr val="bg1"/>
                </a:solidFill>
                <a:latin typeface="Calibri" pitchFamily="34" charset="0"/>
                <a:cs typeface="Calibri" pitchFamily="34" charset="0"/>
              </a:rPr>
              <a:t>Agritrend</a:t>
            </a:r>
            <a:r>
              <a:rPr lang="es-MX" dirty="0">
                <a:solidFill>
                  <a:schemeClr val="bg1"/>
                </a:solidFill>
                <a:latin typeface="Calibri" pitchFamily="34" charset="0"/>
                <a:cs typeface="Calibri" pitchFamily="34" charset="0"/>
              </a:rPr>
              <a:t>  | </a:t>
            </a:r>
            <a:r>
              <a:rPr lang="es-MX" dirty="0">
                <a:solidFill>
                  <a:schemeClr val="bg1"/>
                </a:solidFill>
                <a:latin typeface="Calibri Light" pitchFamily="34" charset="0"/>
                <a:cs typeface="Calibri Light" pitchFamily="34" charset="0"/>
              </a:rPr>
              <a:t>Marzo 2026</a:t>
            </a:r>
            <a:endParaRPr lang="es-AR" dirty="0">
              <a:solidFill>
                <a:schemeClr val="bg1"/>
              </a:solidFill>
              <a:latin typeface="Calibri Light" pitchFamily="34" charset="0"/>
              <a:cs typeface="Calibri Light" pitchFamily="34" charset="0"/>
            </a:endParaRPr>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475" y="836712"/>
            <a:ext cx="3648247" cy="1224135"/>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spTree>
    <p:extLst>
      <p:ext uri="{BB962C8B-B14F-4D97-AF65-F5344CB8AC3E}">
        <p14:creationId xmlns:p14="http://schemas.microsoft.com/office/powerpoint/2010/main" val="299345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47 Imagen"/>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8062016" y="-27384"/>
            <a:ext cx="4154664" cy="3723393"/>
          </a:xfrm>
          <a:prstGeom prst="rect">
            <a:avLst/>
          </a:prstGeom>
        </p:spPr>
      </p:pic>
      <p:pic>
        <p:nvPicPr>
          <p:cNvPr id="113" name="1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2995399" y="1260107"/>
            <a:ext cx="7703665" cy="6652583"/>
          </a:xfrm>
          <a:prstGeom prst="rect">
            <a:avLst/>
          </a:prstGeom>
        </p:spPr>
      </p:pic>
      <p:sp>
        <p:nvSpPr>
          <p:cNvPr id="14" name="PlaceHolder 1"/>
          <p:cNvSpPr>
            <a:spLocks noGrp="1"/>
          </p:cNvSpPr>
          <p:nvPr>
            <p:ph type="title"/>
          </p:nvPr>
        </p:nvSpPr>
        <p:spPr>
          <a:xfrm>
            <a:off x="723512" y="908720"/>
            <a:ext cx="10581666" cy="994320"/>
          </a:xfrm>
          <a:prstGeom prst="rect">
            <a:avLst/>
          </a:prstGeom>
          <a:noFill/>
          <a:ln w="0">
            <a:noFill/>
          </a:ln>
        </p:spPr>
        <p:txBody>
          <a:bodyPr lIns="0" tIns="0" rIns="0" bIns="0" anchor="b">
            <a:normAutofit/>
          </a:bodyPr>
          <a:lstStyle/>
          <a:p>
            <a:pPr>
              <a:lnSpc>
                <a:spcPct val="80000"/>
              </a:lnSpc>
            </a:pPr>
            <a:r>
              <a:rPr lang="es-AR" sz="3600" b="1" strike="noStrike" spc="-1" dirty="0">
                <a:solidFill>
                  <a:srgbClr val="005534"/>
                </a:solidFill>
                <a:latin typeface="Calibri"/>
              </a:rPr>
              <a:t>Lo que no </a:t>
            </a:r>
            <a:r>
              <a:rPr lang="es-AR" sz="3600" b="1" strike="noStrike" spc="-1" dirty="0" err="1">
                <a:solidFill>
                  <a:srgbClr val="005534"/>
                </a:solidFill>
                <a:latin typeface="Calibri"/>
              </a:rPr>
              <a:t>podés</a:t>
            </a:r>
            <a:r>
              <a:rPr lang="es-AR" sz="3600" b="1" strike="noStrike" spc="-1" dirty="0">
                <a:solidFill>
                  <a:srgbClr val="005534"/>
                </a:solidFill>
                <a:latin typeface="Calibri"/>
              </a:rPr>
              <a:t> dejar de saber</a:t>
            </a:r>
            <a:br>
              <a:rPr sz="3600" dirty="0">
                <a:solidFill>
                  <a:srgbClr val="005534"/>
                </a:solidFill>
              </a:rPr>
            </a:br>
            <a:endParaRPr lang="es-AR" sz="3600" b="0" strike="noStrike" spc="-1" dirty="0">
              <a:solidFill>
                <a:srgbClr val="005534"/>
              </a:solidFill>
              <a:latin typeface="Arial"/>
            </a:endParaRPr>
          </a:p>
        </p:txBody>
      </p:sp>
      <p:sp>
        <p:nvSpPr>
          <p:cNvPr id="4" name="3 Rectángulo"/>
          <p:cNvSpPr/>
          <p:nvPr/>
        </p:nvSpPr>
        <p:spPr>
          <a:xfrm>
            <a:off x="1515600" y="1906522"/>
            <a:ext cx="9764976" cy="1015663"/>
          </a:xfrm>
          <a:prstGeom prst="rect">
            <a:avLst/>
          </a:prstGeom>
        </p:spPr>
        <p:txBody>
          <a:bodyPr wrap="square">
            <a:spAutoFit/>
          </a:bodyPr>
          <a:lstStyle/>
          <a:p>
            <a:r>
              <a:rPr lang="es-AR" sz="2400" b="1" spc="-1" dirty="0">
                <a:solidFill>
                  <a:srgbClr val="2BAD6F"/>
                </a:solidFill>
                <a:latin typeface="Calibri"/>
              </a:rPr>
              <a:t>IRÁN EN GUERRA</a:t>
            </a:r>
          </a:p>
          <a:p>
            <a:pPr algn="just"/>
            <a:r>
              <a:rPr lang="es-ES" spc="-1" dirty="0">
                <a:solidFill>
                  <a:srgbClr val="383C3E"/>
                </a:solidFill>
                <a:latin typeface="Calibri"/>
              </a:rPr>
              <a:t>Es un conflicto muy reciente (menos de un mes) pero ya con impacto global, especialmente en energía, comercio y geopolítica. </a:t>
            </a:r>
            <a:r>
              <a:rPr lang="es-ES" u="sng" spc="-1" dirty="0">
                <a:solidFill>
                  <a:srgbClr val="383C3E"/>
                </a:solidFill>
                <a:latin typeface="Calibri"/>
              </a:rPr>
              <a:t>Y lo más importante</a:t>
            </a:r>
            <a:r>
              <a:rPr lang="es-ES" spc="-1" dirty="0">
                <a:solidFill>
                  <a:srgbClr val="383C3E"/>
                </a:solidFill>
                <a:latin typeface="Calibri"/>
              </a:rPr>
              <a:t>: todavía no tiene una resolución clara y sigue escalando.</a:t>
            </a:r>
            <a:endParaRPr lang="es-AR" dirty="0">
              <a:solidFill>
                <a:srgbClr val="383C3E"/>
              </a:solidFill>
            </a:endParaRPr>
          </a:p>
        </p:txBody>
      </p:sp>
      <p:sp>
        <p:nvSpPr>
          <p:cNvPr id="28" name="27 Rectángulo"/>
          <p:cNvSpPr/>
          <p:nvPr/>
        </p:nvSpPr>
        <p:spPr>
          <a:xfrm>
            <a:off x="1515600" y="3227492"/>
            <a:ext cx="9764976" cy="1569660"/>
          </a:xfrm>
          <a:prstGeom prst="rect">
            <a:avLst/>
          </a:prstGeom>
        </p:spPr>
        <p:txBody>
          <a:bodyPr wrap="square">
            <a:spAutoFit/>
          </a:bodyPr>
          <a:lstStyle/>
          <a:p>
            <a:r>
              <a:rPr lang="es-AR" sz="2400" b="1" spc="-1" dirty="0">
                <a:solidFill>
                  <a:srgbClr val="2DAD0B"/>
                </a:solidFill>
                <a:latin typeface="Calibri"/>
              </a:rPr>
              <a:t>PETRÓLEO Y FERTILIZANTES</a:t>
            </a:r>
          </a:p>
          <a:p>
            <a:pPr algn="just"/>
            <a:r>
              <a:rPr lang="es-AR" spc="-1" dirty="0">
                <a:solidFill>
                  <a:srgbClr val="383C3E"/>
                </a:solidFill>
                <a:latin typeface="Calibri"/>
              </a:rPr>
              <a:t>Se observa una oferta restringida, básicamente por el virtual cierre del estrecho de Ormuz, con alzas generalizadas de precios. Petróleo por encima de los US$ 100 el barril y subas mayores en gas que afecta a la generación eléctrica y la producción de fertilizantes. Los efectos de los precios de la urea y fosfatados ya se refleja en el mercado local.</a:t>
            </a:r>
            <a:endParaRPr lang="es-AR" dirty="0">
              <a:solidFill>
                <a:srgbClr val="383C3E"/>
              </a:solidFill>
            </a:endParaRPr>
          </a:p>
        </p:txBody>
      </p:sp>
      <p:sp>
        <p:nvSpPr>
          <p:cNvPr id="25" name="24 Rectángulo"/>
          <p:cNvSpPr/>
          <p:nvPr/>
        </p:nvSpPr>
        <p:spPr>
          <a:xfrm>
            <a:off x="1515600" y="4992060"/>
            <a:ext cx="9764976" cy="1292662"/>
          </a:xfrm>
          <a:prstGeom prst="rect">
            <a:avLst/>
          </a:prstGeom>
        </p:spPr>
        <p:txBody>
          <a:bodyPr wrap="square">
            <a:spAutoFit/>
          </a:bodyPr>
          <a:lstStyle/>
          <a:p>
            <a:r>
              <a:rPr lang="es-AR" sz="2400" b="1" spc="-1" dirty="0">
                <a:solidFill>
                  <a:srgbClr val="005534"/>
                </a:solidFill>
                <a:latin typeface="Calibri"/>
              </a:rPr>
              <a:t>SOJA</a:t>
            </a:r>
          </a:p>
          <a:p>
            <a:pPr algn="just"/>
            <a:r>
              <a:rPr lang="es-AR" spc="-1" dirty="0">
                <a:solidFill>
                  <a:srgbClr val="383C3E"/>
                </a:solidFill>
                <a:latin typeface="Calibri"/>
              </a:rPr>
              <a:t>En un mercado de gran volatilidad, la soja en Chicago alcanza valores máximos en dos años. Con petróleo más alto, los biocombustibles son competitivos. No obstante los márgenes de operación son mas ajustados por los altos costos logísticos.</a:t>
            </a:r>
            <a:endParaRPr lang="es-AR" dirty="0">
              <a:solidFill>
                <a:srgbClr val="383C3E"/>
              </a:solidFill>
            </a:endParaRPr>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248" y="3389286"/>
            <a:ext cx="616448" cy="616448"/>
          </a:xfrm>
          <a:prstGeom prst="rect">
            <a:avLst/>
          </a:prstGeom>
        </p:spPr>
      </p:pic>
      <p:pic>
        <p:nvPicPr>
          <p:cNvPr id="19" name="1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28" y="4992060"/>
            <a:ext cx="698424" cy="698424"/>
          </a:xfrm>
          <a:prstGeom prst="rect">
            <a:avLst/>
          </a:prstGeom>
        </p:spPr>
      </p:pic>
      <p:pic>
        <p:nvPicPr>
          <p:cNvPr id="20" name="1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684" y="2022842"/>
            <a:ext cx="679012" cy="679012"/>
          </a:xfrm>
          <a:prstGeom prst="rect">
            <a:avLst/>
          </a:prstGeom>
        </p:spPr>
      </p:pic>
      <p:pic>
        <p:nvPicPr>
          <p:cNvPr id="23" name="2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28" y="3232816"/>
            <a:ext cx="698424" cy="698424"/>
          </a:xfrm>
          <a:prstGeom prst="rect">
            <a:avLst/>
          </a:prstGeom>
        </p:spPr>
      </p:pic>
      <p:pic>
        <p:nvPicPr>
          <p:cNvPr id="24" name="2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8169" y="2414405"/>
            <a:ext cx="627507" cy="627507"/>
          </a:xfrm>
          <a:prstGeom prst="rect">
            <a:avLst/>
          </a:prstGeom>
        </p:spPr>
      </p:pic>
      <p:pic>
        <p:nvPicPr>
          <p:cNvPr id="41" name="40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28" y="1525077"/>
            <a:ext cx="698424" cy="698424"/>
          </a:xfrm>
          <a:prstGeom prst="rect">
            <a:avLst/>
          </a:prstGeom>
        </p:spPr>
      </p:pic>
      <p:pic>
        <p:nvPicPr>
          <p:cNvPr id="42" name="4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420" y="5044488"/>
            <a:ext cx="698424" cy="698424"/>
          </a:xfrm>
          <a:prstGeom prst="rect">
            <a:avLst/>
          </a:prstGeom>
        </p:spPr>
      </p:pic>
      <p:pic>
        <p:nvPicPr>
          <p:cNvPr id="43" name="42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0840" y="-161731"/>
            <a:ext cx="698424" cy="698424"/>
          </a:xfrm>
          <a:prstGeom prst="rect">
            <a:avLst/>
          </a:prstGeom>
        </p:spPr>
      </p:pic>
      <p:pic>
        <p:nvPicPr>
          <p:cNvPr id="60" name="59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6199" y="6573861"/>
            <a:ext cx="738282" cy="738282"/>
          </a:xfrm>
          <a:prstGeom prst="rect">
            <a:avLst/>
          </a:prstGeom>
        </p:spPr>
      </p:pic>
      <p:pic>
        <p:nvPicPr>
          <p:cNvPr id="61" name="6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70995" y="3025573"/>
            <a:ext cx="656029" cy="656029"/>
          </a:xfrm>
          <a:prstGeom prst="rect">
            <a:avLst/>
          </a:prstGeom>
        </p:spPr>
      </p:pic>
      <p:pic>
        <p:nvPicPr>
          <p:cNvPr id="63" name="62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731013" y="1275459"/>
            <a:ext cx="735993" cy="735993"/>
          </a:xfrm>
          <a:prstGeom prst="rect">
            <a:avLst/>
          </a:prstGeom>
        </p:spPr>
      </p:pic>
      <p:pic>
        <p:nvPicPr>
          <p:cNvPr id="64" name="63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63427" y="-353819"/>
            <a:ext cx="671165" cy="671165"/>
          </a:xfrm>
          <a:prstGeom prst="rect">
            <a:avLst/>
          </a:prstGeom>
        </p:spPr>
      </p:pic>
      <p:pic>
        <p:nvPicPr>
          <p:cNvPr id="65" name="64 Imagen"/>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763377" y="2163052"/>
            <a:ext cx="671264" cy="671264"/>
          </a:xfrm>
          <a:prstGeom prst="rect">
            <a:avLst/>
          </a:prstGeom>
        </p:spPr>
      </p:pic>
      <p:pic>
        <p:nvPicPr>
          <p:cNvPr id="66" name="65 Imagen"/>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88908" y="5612474"/>
            <a:ext cx="653029" cy="653029"/>
          </a:xfrm>
          <a:prstGeom prst="rect">
            <a:avLst/>
          </a:prstGeom>
        </p:spPr>
      </p:pic>
      <p:pic>
        <p:nvPicPr>
          <p:cNvPr id="67" name="66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809380" y="6456760"/>
            <a:ext cx="612085" cy="612085"/>
          </a:xfrm>
          <a:prstGeom prst="rect">
            <a:avLst/>
          </a:prstGeom>
        </p:spPr>
      </p:pic>
      <p:pic>
        <p:nvPicPr>
          <p:cNvPr id="68" name="67 Imagen"/>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735218" y="3872859"/>
            <a:ext cx="727583" cy="727583"/>
          </a:xfrm>
          <a:prstGeom prst="rect">
            <a:avLst/>
          </a:prstGeom>
        </p:spPr>
      </p:pic>
      <p:pic>
        <p:nvPicPr>
          <p:cNvPr id="69" name="68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731013" y="563989"/>
            <a:ext cx="580581" cy="580581"/>
          </a:xfrm>
          <a:prstGeom prst="rect">
            <a:avLst/>
          </a:prstGeom>
        </p:spPr>
      </p:pic>
      <p:pic>
        <p:nvPicPr>
          <p:cNvPr id="100" name="99 Imagen"/>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770180" y="7260104"/>
            <a:ext cx="690485" cy="690485"/>
          </a:xfrm>
          <a:prstGeom prst="rect">
            <a:avLst/>
          </a:prstGeom>
        </p:spPr>
      </p:pic>
      <p:pic>
        <p:nvPicPr>
          <p:cNvPr id="102" name="101 Image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2415" y="7391500"/>
            <a:ext cx="603411" cy="603411"/>
          </a:xfrm>
          <a:prstGeom prst="rect">
            <a:avLst/>
          </a:prstGeom>
        </p:spPr>
      </p:pic>
      <p:pic>
        <p:nvPicPr>
          <p:cNvPr id="103" name="102 Imagen"/>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98002" y="7391500"/>
            <a:ext cx="552798" cy="552798"/>
          </a:xfrm>
          <a:prstGeom prst="rect">
            <a:avLst/>
          </a:prstGeom>
        </p:spPr>
      </p:pic>
      <p:pic>
        <p:nvPicPr>
          <p:cNvPr id="104" name="103 Imagen"/>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2771161" y="4797152"/>
            <a:ext cx="660809" cy="662100"/>
          </a:xfrm>
          <a:prstGeom prst="rect">
            <a:avLst/>
          </a:prstGeom>
        </p:spPr>
      </p:pic>
      <p:pic>
        <p:nvPicPr>
          <p:cNvPr id="3074"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2241670"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10327059"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3090958" y="-954288"/>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3883046"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flipH="1">
            <a:off x="4713606"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9440237"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flipH="1">
            <a:off x="8686426" y="-1035496"/>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flipH="1">
            <a:off x="5395214"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flipH="1">
            <a:off x="7864995"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flipH="1">
            <a:off x="1343472"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flipH="1">
            <a:off x="7073588"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flipH="1">
            <a:off x="6225960"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44 Imagen"/>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spTree>
    <p:extLst>
      <p:ext uri="{BB962C8B-B14F-4D97-AF65-F5344CB8AC3E}">
        <p14:creationId xmlns:p14="http://schemas.microsoft.com/office/powerpoint/2010/main" val="332313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CA050-6C09-A4ED-29BC-1E1C6B393E21}"/>
            </a:ext>
          </a:extLst>
        </p:cNvPr>
        <p:cNvGrpSpPr/>
        <p:nvPr/>
      </p:nvGrpSpPr>
      <p:grpSpPr>
        <a:xfrm>
          <a:off x="0" y="0"/>
          <a:ext cx="0" cy="0"/>
          <a:chOff x="0" y="0"/>
          <a:chExt cx="0" cy="0"/>
        </a:xfrm>
      </p:grpSpPr>
      <p:pic>
        <p:nvPicPr>
          <p:cNvPr id="11" name="10 Imagen">
            <a:extLst>
              <a:ext uri="{FF2B5EF4-FFF2-40B4-BE49-F238E27FC236}">
                <a16:creationId xmlns:a16="http://schemas.microsoft.com/office/drawing/2014/main" id="{E70521EB-D9B2-9AC0-28B8-4C185BE377B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rot="10800000">
            <a:off x="-96688" y="3134607"/>
            <a:ext cx="4154664" cy="3723393"/>
          </a:xfrm>
          <a:prstGeom prst="rect">
            <a:avLst/>
          </a:prstGeom>
        </p:spPr>
      </p:pic>
      <p:pic>
        <p:nvPicPr>
          <p:cNvPr id="27" name="26 Imagen">
            <a:extLst>
              <a:ext uri="{FF2B5EF4-FFF2-40B4-BE49-F238E27FC236}">
                <a16:creationId xmlns:a16="http://schemas.microsoft.com/office/drawing/2014/main" id="{406D7CC9-907B-4F01-3850-96D58F160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5213513" y="2509252"/>
            <a:ext cx="7703665" cy="6652583"/>
          </a:xfrm>
          <a:prstGeom prst="rect">
            <a:avLst/>
          </a:prstGeom>
        </p:spPr>
      </p:pic>
      <p:sp>
        <p:nvSpPr>
          <p:cNvPr id="23" name="PlaceHolder 1">
            <a:extLst>
              <a:ext uri="{FF2B5EF4-FFF2-40B4-BE49-F238E27FC236}">
                <a16:creationId xmlns:a16="http://schemas.microsoft.com/office/drawing/2014/main" id="{18345B8B-A206-03F7-2B46-EA65F9F33172}"/>
              </a:ext>
            </a:extLst>
          </p:cNvPr>
          <p:cNvSpPr>
            <a:spLocks noGrp="1"/>
          </p:cNvSpPr>
          <p:nvPr>
            <p:ph type="title"/>
          </p:nvPr>
        </p:nvSpPr>
        <p:spPr>
          <a:xfrm>
            <a:off x="1684380" y="1067305"/>
            <a:ext cx="8486002" cy="994320"/>
          </a:xfrm>
          <a:prstGeom prst="rect">
            <a:avLst/>
          </a:prstGeom>
          <a:noFill/>
          <a:ln w="0">
            <a:noFill/>
          </a:ln>
        </p:spPr>
        <p:txBody>
          <a:bodyPr lIns="0" tIns="0" rIns="0" bIns="0" anchor="b">
            <a:noAutofit/>
          </a:bodyPr>
          <a:lstStyle/>
          <a:p>
            <a:pPr>
              <a:lnSpc>
                <a:spcPct val="80000"/>
              </a:lnSpc>
            </a:pPr>
            <a:r>
              <a:rPr lang="es-MX" sz="3000" b="1" spc="-1" dirty="0">
                <a:solidFill>
                  <a:srgbClr val="02723D"/>
                </a:solidFill>
                <a:latin typeface="Calibri"/>
              </a:rPr>
              <a:t>Precios del barril de Petróleo</a:t>
            </a:r>
            <a:br>
              <a:rPr sz="3200" dirty="0">
                <a:solidFill>
                  <a:srgbClr val="113393"/>
                </a:solidFill>
              </a:rPr>
            </a:br>
            <a:br>
              <a:rPr sz="3200" dirty="0">
                <a:solidFill>
                  <a:srgbClr val="113393"/>
                </a:solidFill>
              </a:rPr>
            </a:br>
            <a:endParaRPr lang="es-AR" sz="3200" b="0" strike="noStrike" spc="-1" dirty="0">
              <a:solidFill>
                <a:srgbClr val="113393"/>
              </a:solidFill>
              <a:latin typeface="Arial"/>
            </a:endParaRPr>
          </a:p>
        </p:txBody>
      </p:sp>
      <p:sp>
        <p:nvSpPr>
          <p:cNvPr id="29" name="Título 1">
            <a:extLst>
              <a:ext uri="{FF2B5EF4-FFF2-40B4-BE49-F238E27FC236}">
                <a16:creationId xmlns:a16="http://schemas.microsoft.com/office/drawing/2014/main" id="{1892F72C-E203-DB51-94BE-AB472EE5CCC7}"/>
              </a:ext>
            </a:extLst>
          </p:cNvPr>
          <p:cNvSpPr/>
          <p:nvPr/>
        </p:nvSpPr>
        <p:spPr>
          <a:xfrm>
            <a:off x="1631504" y="5949280"/>
            <a:ext cx="7131240" cy="99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80000"/>
              </a:lnSpc>
            </a:pPr>
            <a:r>
              <a:rPr lang="es-ES" sz="1600" b="0" i="1" strike="noStrike" spc="-1" dirty="0">
                <a:solidFill>
                  <a:srgbClr val="383C3E"/>
                </a:solidFill>
                <a:latin typeface="Calibri"/>
                <a:ea typeface="DejaVu Sans"/>
              </a:rPr>
              <a:t>Fuente: CMA – posición Mayo 2026 20/3/2026</a:t>
            </a:r>
          </a:p>
          <a:p>
            <a:pPr>
              <a:lnSpc>
                <a:spcPct val="80000"/>
              </a:lnSpc>
            </a:pPr>
            <a:endParaRPr lang="es-AR" sz="1600" b="0" strike="noStrike" spc="-1" dirty="0">
              <a:solidFill>
                <a:srgbClr val="383C3E"/>
              </a:solidFill>
              <a:latin typeface="Arial"/>
            </a:endParaRPr>
          </a:p>
        </p:txBody>
      </p:sp>
      <p:pic>
        <p:nvPicPr>
          <p:cNvPr id="9" name="8 Imagen">
            <a:extLst>
              <a:ext uri="{FF2B5EF4-FFF2-40B4-BE49-F238E27FC236}">
                <a16:creationId xmlns:a16="http://schemas.microsoft.com/office/drawing/2014/main" id="{2081D137-9493-B4C5-3E01-A631A3E6E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pic>
        <p:nvPicPr>
          <p:cNvPr id="3" name="Imagen 2">
            <a:extLst>
              <a:ext uri="{FF2B5EF4-FFF2-40B4-BE49-F238E27FC236}">
                <a16:creationId xmlns:a16="http://schemas.microsoft.com/office/drawing/2014/main" id="{F381A1DF-3515-44D6-FC94-58269F0D3E3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5000"/>
                    </a14:imgEffect>
                    <a14:imgEffect>
                      <a14:brightnessContrast bright="9000" contrast="12000"/>
                    </a14:imgEffect>
                  </a14:imgLayer>
                </a14:imgProps>
              </a:ext>
            </a:extLst>
          </a:blip>
          <a:stretch>
            <a:fillRect/>
          </a:stretch>
        </p:blipFill>
        <p:spPr>
          <a:xfrm>
            <a:off x="1649573" y="1302186"/>
            <a:ext cx="7720472" cy="5151149"/>
          </a:xfrm>
          <a:prstGeom prst="rect">
            <a:avLst/>
          </a:prstGeom>
          <a:ln>
            <a:solidFill>
              <a:schemeClr val="tx1"/>
            </a:solidFill>
          </a:ln>
        </p:spPr>
      </p:pic>
      <p:cxnSp>
        <p:nvCxnSpPr>
          <p:cNvPr id="4" name="Conector recto de flecha 3">
            <a:extLst>
              <a:ext uri="{FF2B5EF4-FFF2-40B4-BE49-F238E27FC236}">
                <a16:creationId xmlns:a16="http://schemas.microsoft.com/office/drawing/2014/main" id="{779B39A6-C24A-F961-6450-1F5B66ACC68A}"/>
              </a:ext>
            </a:extLst>
          </p:cNvPr>
          <p:cNvCxnSpPr>
            <a:cxnSpLocks/>
          </p:cNvCxnSpPr>
          <p:nvPr/>
        </p:nvCxnSpPr>
        <p:spPr>
          <a:xfrm flipV="1">
            <a:off x="5907998" y="2061625"/>
            <a:ext cx="2276234" cy="28146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6 Imagen">
            <a:extLst>
              <a:ext uri="{FF2B5EF4-FFF2-40B4-BE49-F238E27FC236}">
                <a16:creationId xmlns:a16="http://schemas.microsoft.com/office/drawing/2014/main" id="{3922ACD1-6204-4157-05E0-1BFAAE638F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236" y="698988"/>
            <a:ext cx="616448" cy="616448"/>
          </a:xfrm>
          <a:prstGeom prst="rect">
            <a:avLst/>
          </a:prstGeom>
        </p:spPr>
      </p:pic>
    </p:spTree>
    <p:extLst>
      <p:ext uri="{BB962C8B-B14F-4D97-AF65-F5344CB8AC3E}">
        <p14:creationId xmlns:p14="http://schemas.microsoft.com/office/powerpoint/2010/main" val="20284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10 Imagen"/>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rot="10800000">
            <a:off x="-96688" y="3134607"/>
            <a:ext cx="4154664" cy="3723393"/>
          </a:xfrm>
          <a:prstGeom prst="rect">
            <a:avLst/>
          </a:prstGeom>
        </p:spPr>
      </p:pic>
      <p:pic>
        <p:nvPicPr>
          <p:cNvPr id="27" name="2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5213513" y="2509252"/>
            <a:ext cx="7703665" cy="6652583"/>
          </a:xfrm>
          <a:prstGeom prst="rect">
            <a:avLst/>
          </a:prstGeom>
        </p:spPr>
      </p:pic>
      <p:sp>
        <p:nvSpPr>
          <p:cNvPr id="23" name="PlaceHolder 1"/>
          <p:cNvSpPr>
            <a:spLocks noGrp="1"/>
          </p:cNvSpPr>
          <p:nvPr>
            <p:ph type="title"/>
          </p:nvPr>
        </p:nvSpPr>
        <p:spPr>
          <a:xfrm>
            <a:off x="1684380" y="1067305"/>
            <a:ext cx="8486002" cy="994320"/>
          </a:xfrm>
          <a:prstGeom prst="rect">
            <a:avLst/>
          </a:prstGeom>
          <a:noFill/>
          <a:ln w="0">
            <a:noFill/>
          </a:ln>
        </p:spPr>
        <p:txBody>
          <a:bodyPr lIns="0" tIns="0" rIns="0" bIns="0" anchor="b">
            <a:noAutofit/>
          </a:bodyPr>
          <a:lstStyle/>
          <a:p>
            <a:pPr>
              <a:lnSpc>
                <a:spcPct val="80000"/>
              </a:lnSpc>
            </a:pPr>
            <a:r>
              <a:rPr lang="es-MX" sz="3000" b="1" spc="-1" dirty="0">
                <a:solidFill>
                  <a:srgbClr val="02723D"/>
                </a:solidFill>
                <a:latin typeface="Calibri"/>
              </a:rPr>
              <a:t>Impacto de la guerra en los mercados de alimentos</a:t>
            </a:r>
            <a:br>
              <a:rPr sz="3200" dirty="0">
                <a:solidFill>
                  <a:srgbClr val="113393"/>
                </a:solidFill>
              </a:rPr>
            </a:br>
            <a:br>
              <a:rPr sz="3200" dirty="0">
                <a:solidFill>
                  <a:srgbClr val="113393"/>
                </a:solidFill>
              </a:rPr>
            </a:br>
            <a:endParaRPr lang="es-AR" sz="3200" b="0" strike="noStrike" spc="-1" dirty="0">
              <a:solidFill>
                <a:srgbClr val="113393"/>
              </a:solidFill>
              <a:latin typeface="Arial"/>
            </a:endParaRPr>
          </a:p>
        </p:txBody>
      </p:sp>
      <p:sp>
        <p:nvSpPr>
          <p:cNvPr id="29" name="Título 1"/>
          <p:cNvSpPr/>
          <p:nvPr/>
        </p:nvSpPr>
        <p:spPr>
          <a:xfrm>
            <a:off x="1631504" y="5949280"/>
            <a:ext cx="7131240" cy="99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80000"/>
              </a:lnSpc>
            </a:pPr>
            <a:r>
              <a:rPr lang="en-US" sz="1600" b="0" i="1" strike="noStrike" spc="-1" dirty="0">
                <a:solidFill>
                  <a:srgbClr val="383C3E"/>
                </a:solidFill>
                <a:latin typeface="Calibri"/>
                <a:ea typeface="DejaVu Sans"/>
              </a:rPr>
              <a:t>Fuente: UN Trade and Development</a:t>
            </a:r>
          </a:p>
          <a:p>
            <a:pPr>
              <a:lnSpc>
                <a:spcPct val="80000"/>
              </a:lnSpc>
            </a:pPr>
            <a:endParaRPr lang="es-AR" sz="1600" b="0" strike="noStrike" spc="-1" dirty="0">
              <a:solidFill>
                <a:srgbClr val="383C3E"/>
              </a:solidFill>
              <a:latin typeface="Arial"/>
            </a:endParaRPr>
          </a:p>
        </p:txBody>
      </p:sp>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0" y="677411"/>
            <a:ext cx="698424" cy="698424"/>
          </a:xfrm>
          <a:prstGeom prst="rect">
            <a:avLst/>
          </a:prstGeom>
        </p:spPr>
      </p:pic>
      <p:pic>
        <p:nvPicPr>
          <p:cNvPr id="9" name="8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pic>
        <p:nvPicPr>
          <p:cNvPr id="2" name="Imagen 1">
            <a:extLst>
              <a:ext uri="{FF2B5EF4-FFF2-40B4-BE49-F238E27FC236}">
                <a16:creationId xmlns:a16="http://schemas.microsoft.com/office/drawing/2014/main" id="{20A0754F-A948-D90C-42B5-06A68E0F5405}"/>
              </a:ext>
            </a:extLst>
          </p:cNvPr>
          <p:cNvPicPr>
            <a:picLocks noChangeAspect="1"/>
          </p:cNvPicPr>
          <p:nvPr/>
        </p:nvPicPr>
        <p:blipFill>
          <a:blip r:embed="rId7"/>
          <a:stretch>
            <a:fillRect/>
          </a:stretch>
        </p:blipFill>
        <p:spPr>
          <a:xfrm>
            <a:off x="1684380" y="1375835"/>
            <a:ext cx="8391525" cy="5095875"/>
          </a:xfrm>
          <a:prstGeom prst="rect">
            <a:avLst/>
          </a:prstGeom>
        </p:spPr>
      </p:pic>
    </p:spTree>
    <p:extLst>
      <p:ext uri="{BB962C8B-B14F-4D97-AF65-F5344CB8AC3E}">
        <p14:creationId xmlns:p14="http://schemas.microsoft.com/office/powerpoint/2010/main" val="134548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5C7CD-803A-B88F-92B1-ED9A595ACE94}"/>
            </a:ext>
          </a:extLst>
        </p:cNvPr>
        <p:cNvGrpSpPr/>
        <p:nvPr/>
      </p:nvGrpSpPr>
      <p:grpSpPr>
        <a:xfrm>
          <a:off x="0" y="0"/>
          <a:ext cx="0" cy="0"/>
          <a:chOff x="0" y="0"/>
          <a:chExt cx="0" cy="0"/>
        </a:xfrm>
      </p:grpSpPr>
      <p:pic>
        <p:nvPicPr>
          <p:cNvPr id="11" name="10 Imagen">
            <a:extLst>
              <a:ext uri="{FF2B5EF4-FFF2-40B4-BE49-F238E27FC236}">
                <a16:creationId xmlns:a16="http://schemas.microsoft.com/office/drawing/2014/main" id="{A69EB302-79E9-D2A5-7EA2-63151BA1485B}"/>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rot="10800000">
            <a:off x="-96688" y="3134607"/>
            <a:ext cx="4154664" cy="3723393"/>
          </a:xfrm>
          <a:prstGeom prst="rect">
            <a:avLst/>
          </a:prstGeom>
        </p:spPr>
      </p:pic>
      <p:pic>
        <p:nvPicPr>
          <p:cNvPr id="27" name="26 Imagen">
            <a:extLst>
              <a:ext uri="{FF2B5EF4-FFF2-40B4-BE49-F238E27FC236}">
                <a16:creationId xmlns:a16="http://schemas.microsoft.com/office/drawing/2014/main" id="{1BBD13CC-604E-AB68-DDC4-53D5CCD0E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5213513" y="2509252"/>
            <a:ext cx="7703665" cy="6652583"/>
          </a:xfrm>
          <a:prstGeom prst="rect">
            <a:avLst/>
          </a:prstGeom>
        </p:spPr>
      </p:pic>
      <p:sp>
        <p:nvSpPr>
          <p:cNvPr id="23" name="PlaceHolder 1">
            <a:extLst>
              <a:ext uri="{FF2B5EF4-FFF2-40B4-BE49-F238E27FC236}">
                <a16:creationId xmlns:a16="http://schemas.microsoft.com/office/drawing/2014/main" id="{0BF8B9DC-E1A3-B757-C711-F033639456C9}"/>
              </a:ext>
            </a:extLst>
          </p:cNvPr>
          <p:cNvSpPr>
            <a:spLocks noGrp="1"/>
          </p:cNvSpPr>
          <p:nvPr>
            <p:ph type="title"/>
          </p:nvPr>
        </p:nvSpPr>
        <p:spPr>
          <a:xfrm>
            <a:off x="1684380" y="1067305"/>
            <a:ext cx="8486002" cy="994320"/>
          </a:xfrm>
          <a:prstGeom prst="rect">
            <a:avLst/>
          </a:prstGeom>
          <a:noFill/>
          <a:ln w="0">
            <a:noFill/>
          </a:ln>
        </p:spPr>
        <p:txBody>
          <a:bodyPr lIns="0" tIns="0" rIns="0" bIns="0" anchor="b">
            <a:noAutofit/>
          </a:bodyPr>
          <a:lstStyle/>
          <a:p>
            <a:pPr>
              <a:lnSpc>
                <a:spcPct val="80000"/>
              </a:lnSpc>
            </a:pPr>
            <a:r>
              <a:rPr lang="es-MX" sz="3000" b="1" spc="-1" dirty="0">
                <a:solidFill>
                  <a:srgbClr val="02723D"/>
                </a:solidFill>
                <a:latin typeface="Calibri"/>
              </a:rPr>
              <a:t>Impacto de la guerra en los mercados de alimentos</a:t>
            </a:r>
            <a:br>
              <a:rPr sz="3200" dirty="0">
                <a:solidFill>
                  <a:srgbClr val="113393"/>
                </a:solidFill>
              </a:rPr>
            </a:br>
            <a:br>
              <a:rPr sz="3200" dirty="0">
                <a:solidFill>
                  <a:srgbClr val="113393"/>
                </a:solidFill>
              </a:rPr>
            </a:br>
            <a:endParaRPr lang="es-AR" sz="3200" b="0" strike="noStrike" spc="-1" dirty="0">
              <a:solidFill>
                <a:srgbClr val="113393"/>
              </a:solidFill>
              <a:latin typeface="Arial"/>
            </a:endParaRPr>
          </a:p>
        </p:txBody>
      </p:sp>
      <p:sp>
        <p:nvSpPr>
          <p:cNvPr id="29" name="Título 1">
            <a:extLst>
              <a:ext uri="{FF2B5EF4-FFF2-40B4-BE49-F238E27FC236}">
                <a16:creationId xmlns:a16="http://schemas.microsoft.com/office/drawing/2014/main" id="{58CD025B-5243-E3F6-4C2E-C33982B22122}"/>
              </a:ext>
            </a:extLst>
          </p:cNvPr>
          <p:cNvSpPr/>
          <p:nvPr/>
        </p:nvSpPr>
        <p:spPr>
          <a:xfrm>
            <a:off x="1631504" y="5949280"/>
            <a:ext cx="7131240" cy="99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80000"/>
              </a:lnSpc>
            </a:pPr>
            <a:r>
              <a:rPr lang="en-US" sz="1600" b="0" i="1" strike="noStrike" spc="-1" dirty="0">
                <a:solidFill>
                  <a:srgbClr val="383C3E"/>
                </a:solidFill>
                <a:latin typeface="Calibri"/>
                <a:ea typeface="DejaVu Sans"/>
              </a:rPr>
              <a:t>Fuente: UN Trade and Development</a:t>
            </a:r>
          </a:p>
          <a:p>
            <a:pPr>
              <a:lnSpc>
                <a:spcPct val="80000"/>
              </a:lnSpc>
            </a:pPr>
            <a:endParaRPr lang="es-AR" sz="1600" b="0" strike="noStrike" spc="-1" dirty="0">
              <a:solidFill>
                <a:srgbClr val="383C3E"/>
              </a:solidFill>
              <a:latin typeface="Arial"/>
            </a:endParaRPr>
          </a:p>
        </p:txBody>
      </p:sp>
      <p:pic>
        <p:nvPicPr>
          <p:cNvPr id="8" name="7 Imagen">
            <a:extLst>
              <a:ext uri="{FF2B5EF4-FFF2-40B4-BE49-F238E27FC236}">
                <a16:creationId xmlns:a16="http://schemas.microsoft.com/office/drawing/2014/main" id="{513310F6-98FA-D782-71FA-74289A31EA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0" y="677411"/>
            <a:ext cx="698424" cy="698424"/>
          </a:xfrm>
          <a:prstGeom prst="rect">
            <a:avLst/>
          </a:prstGeom>
        </p:spPr>
      </p:pic>
      <p:pic>
        <p:nvPicPr>
          <p:cNvPr id="9" name="8 Imagen">
            <a:extLst>
              <a:ext uri="{FF2B5EF4-FFF2-40B4-BE49-F238E27FC236}">
                <a16:creationId xmlns:a16="http://schemas.microsoft.com/office/drawing/2014/main" id="{E43E6DB6-0ED0-761D-EA6C-C9919FBF0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pic>
        <p:nvPicPr>
          <p:cNvPr id="3" name="Imagen 2">
            <a:extLst>
              <a:ext uri="{FF2B5EF4-FFF2-40B4-BE49-F238E27FC236}">
                <a16:creationId xmlns:a16="http://schemas.microsoft.com/office/drawing/2014/main" id="{89F2507A-02A8-86BD-C3A3-997A149DB436}"/>
              </a:ext>
            </a:extLst>
          </p:cNvPr>
          <p:cNvPicPr>
            <a:picLocks noChangeAspect="1"/>
          </p:cNvPicPr>
          <p:nvPr/>
        </p:nvPicPr>
        <p:blipFill>
          <a:blip r:embed="rId7"/>
          <a:stretch>
            <a:fillRect/>
          </a:stretch>
        </p:blipFill>
        <p:spPr>
          <a:xfrm>
            <a:off x="1684380" y="1264113"/>
            <a:ext cx="7915275" cy="5112568"/>
          </a:xfrm>
          <a:prstGeom prst="rect">
            <a:avLst/>
          </a:prstGeom>
        </p:spPr>
      </p:pic>
    </p:spTree>
    <p:extLst>
      <p:ext uri="{BB962C8B-B14F-4D97-AF65-F5344CB8AC3E}">
        <p14:creationId xmlns:p14="http://schemas.microsoft.com/office/powerpoint/2010/main" val="58789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DA4A-0ED3-1C1F-A0B9-1247AF8E0646}"/>
            </a:ext>
          </a:extLst>
        </p:cNvPr>
        <p:cNvGrpSpPr/>
        <p:nvPr/>
      </p:nvGrpSpPr>
      <p:grpSpPr>
        <a:xfrm>
          <a:off x="0" y="0"/>
          <a:ext cx="0" cy="0"/>
          <a:chOff x="0" y="0"/>
          <a:chExt cx="0" cy="0"/>
        </a:xfrm>
      </p:grpSpPr>
      <p:pic>
        <p:nvPicPr>
          <p:cNvPr id="11" name="10 Imagen">
            <a:extLst>
              <a:ext uri="{FF2B5EF4-FFF2-40B4-BE49-F238E27FC236}">
                <a16:creationId xmlns:a16="http://schemas.microsoft.com/office/drawing/2014/main" id="{FD834A59-3BE6-A54B-EB45-BC65E5AD23C1}"/>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9000" contrast="-5000"/>
                    </a14:imgEffect>
                  </a14:imgLayer>
                </a14:imgProps>
              </a:ext>
              <a:ext uri="{28A0092B-C50C-407E-A947-70E740481C1C}">
                <a14:useLocalDpi xmlns:a14="http://schemas.microsoft.com/office/drawing/2010/main" val="0"/>
              </a:ext>
            </a:extLst>
          </a:blip>
          <a:stretch>
            <a:fillRect/>
          </a:stretch>
        </p:blipFill>
        <p:spPr>
          <a:xfrm rot="10800000">
            <a:off x="-96688" y="3134607"/>
            <a:ext cx="4154664" cy="3723393"/>
          </a:xfrm>
          <a:prstGeom prst="rect">
            <a:avLst/>
          </a:prstGeom>
        </p:spPr>
      </p:pic>
      <p:pic>
        <p:nvPicPr>
          <p:cNvPr id="27" name="26 Imagen">
            <a:extLst>
              <a:ext uri="{FF2B5EF4-FFF2-40B4-BE49-F238E27FC236}">
                <a16:creationId xmlns:a16="http://schemas.microsoft.com/office/drawing/2014/main" id="{96F9B953-069D-F542-7C97-CF13B4EDB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5213513" y="2509252"/>
            <a:ext cx="7703665" cy="6652583"/>
          </a:xfrm>
          <a:prstGeom prst="rect">
            <a:avLst/>
          </a:prstGeom>
        </p:spPr>
      </p:pic>
      <p:sp>
        <p:nvSpPr>
          <p:cNvPr id="23" name="PlaceHolder 1">
            <a:extLst>
              <a:ext uri="{FF2B5EF4-FFF2-40B4-BE49-F238E27FC236}">
                <a16:creationId xmlns:a16="http://schemas.microsoft.com/office/drawing/2014/main" id="{5A0D142F-6CC4-B852-95B5-AFC4F3F661BF}"/>
              </a:ext>
            </a:extLst>
          </p:cNvPr>
          <p:cNvSpPr>
            <a:spLocks noGrp="1"/>
          </p:cNvSpPr>
          <p:nvPr>
            <p:ph type="title"/>
          </p:nvPr>
        </p:nvSpPr>
        <p:spPr>
          <a:xfrm>
            <a:off x="1684380" y="1067305"/>
            <a:ext cx="8486002" cy="994320"/>
          </a:xfrm>
          <a:prstGeom prst="rect">
            <a:avLst/>
          </a:prstGeom>
          <a:noFill/>
          <a:ln w="0">
            <a:noFill/>
          </a:ln>
        </p:spPr>
        <p:txBody>
          <a:bodyPr lIns="0" tIns="0" rIns="0" bIns="0" anchor="b">
            <a:noAutofit/>
          </a:bodyPr>
          <a:lstStyle/>
          <a:p>
            <a:pPr>
              <a:lnSpc>
                <a:spcPct val="80000"/>
              </a:lnSpc>
            </a:pPr>
            <a:r>
              <a:rPr lang="es-MX" sz="3000" b="1" spc="-1" dirty="0">
                <a:solidFill>
                  <a:srgbClr val="02723D"/>
                </a:solidFill>
                <a:latin typeface="Calibri"/>
              </a:rPr>
              <a:t>Precios de la soja en Chicago</a:t>
            </a:r>
            <a:br>
              <a:rPr sz="3200" dirty="0">
                <a:solidFill>
                  <a:srgbClr val="113393"/>
                </a:solidFill>
              </a:rPr>
            </a:br>
            <a:br>
              <a:rPr sz="3200" dirty="0">
                <a:solidFill>
                  <a:srgbClr val="113393"/>
                </a:solidFill>
              </a:rPr>
            </a:br>
            <a:endParaRPr lang="es-AR" sz="3200" b="0" strike="noStrike" spc="-1" dirty="0">
              <a:solidFill>
                <a:srgbClr val="113393"/>
              </a:solidFill>
              <a:latin typeface="Arial"/>
            </a:endParaRPr>
          </a:p>
        </p:txBody>
      </p:sp>
      <p:sp>
        <p:nvSpPr>
          <p:cNvPr id="29" name="Título 1">
            <a:extLst>
              <a:ext uri="{FF2B5EF4-FFF2-40B4-BE49-F238E27FC236}">
                <a16:creationId xmlns:a16="http://schemas.microsoft.com/office/drawing/2014/main" id="{575E8BC8-D3F3-29FF-CB1A-B41867C1A8EE}"/>
              </a:ext>
            </a:extLst>
          </p:cNvPr>
          <p:cNvSpPr/>
          <p:nvPr/>
        </p:nvSpPr>
        <p:spPr>
          <a:xfrm>
            <a:off x="1631504" y="5949280"/>
            <a:ext cx="7131240" cy="99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80000"/>
              </a:lnSpc>
            </a:pPr>
            <a:r>
              <a:rPr lang="es-ES" sz="1600" b="0" i="1" strike="noStrike" spc="-1" dirty="0">
                <a:solidFill>
                  <a:srgbClr val="383C3E"/>
                </a:solidFill>
                <a:latin typeface="Calibri"/>
                <a:ea typeface="DejaVu Sans"/>
              </a:rPr>
              <a:t>Fuente: CBOT – posición Mayo 2026 20/3/2026</a:t>
            </a:r>
          </a:p>
          <a:p>
            <a:pPr>
              <a:lnSpc>
                <a:spcPct val="80000"/>
              </a:lnSpc>
            </a:pPr>
            <a:endParaRPr lang="es-AR" sz="1600" b="0" strike="noStrike" spc="-1" dirty="0">
              <a:solidFill>
                <a:srgbClr val="383C3E"/>
              </a:solidFill>
              <a:latin typeface="Arial"/>
            </a:endParaRPr>
          </a:p>
        </p:txBody>
      </p:sp>
      <p:pic>
        <p:nvPicPr>
          <p:cNvPr id="9" name="8 Imagen">
            <a:extLst>
              <a:ext uri="{FF2B5EF4-FFF2-40B4-BE49-F238E27FC236}">
                <a16:creationId xmlns:a16="http://schemas.microsoft.com/office/drawing/2014/main" id="{50AFFD0D-229F-3D83-8BFC-C879BCF8C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pic>
        <p:nvPicPr>
          <p:cNvPr id="2" name="41 Imagen">
            <a:extLst>
              <a:ext uri="{FF2B5EF4-FFF2-40B4-BE49-F238E27FC236}">
                <a16:creationId xmlns:a16="http://schemas.microsoft.com/office/drawing/2014/main" id="{405F15F9-5BA3-7370-D7A0-76987897C2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903" y="718093"/>
            <a:ext cx="698424" cy="698424"/>
          </a:xfrm>
          <a:prstGeom prst="rect">
            <a:avLst/>
          </a:prstGeom>
        </p:spPr>
      </p:pic>
      <p:pic>
        <p:nvPicPr>
          <p:cNvPr id="5" name="Imagen 4">
            <a:extLst>
              <a:ext uri="{FF2B5EF4-FFF2-40B4-BE49-F238E27FC236}">
                <a16:creationId xmlns:a16="http://schemas.microsoft.com/office/drawing/2014/main" id="{54389A18-7AD5-C132-3C2F-5FAEE8E132D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82000"/>
                    </a14:imgEffect>
                    <a14:imgEffect>
                      <a14:brightnessContrast bright="3000" contrast="-5000"/>
                    </a14:imgEffect>
                  </a14:imgLayer>
                </a14:imgProps>
              </a:ext>
            </a:extLst>
          </a:blip>
          <a:stretch>
            <a:fillRect/>
          </a:stretch>
        </p:blipFill>
        <p:spPr>
          <a:xfrm>
            <a:off x="1665289" y="1286617"/>
            <a:ext cx="8098030" cy="5166719"/>
          </a:xfrm>
          <a:prstGeom prst="rect">
            <a:avLst/>
          </a:prstGeom>
          <a:ln>
            <a:solidFill>
              <a:schemeClr val="tx1"/>
            </a:solidFill>
          </a:ln>
        </p:spPr>
      </p:pic>
      <p:cxnSp>
        <p:nvCxnSpPr>
          <p:cNvPr id="6" name="Conector recto de flecha 5">
            <a:extLst>
              <a:ext uri="{FF2B5EF4-FFF2-40B4-BE49-F238E27FC236}">
                <a16:creationId xmlns:a16="http://schemas.microsoft.com/office/drawing/2014/main" id="{2FCB8A23-5E0A-9AC2-5B20-D9215C07D1BC}"/>
              </a:ext>
            </a:extLst>
          </p:cNvPr>
          <p:cNvCxnSpPr>
            <a:cxnSpLocks/>
          </p:cNvCxnSpPr>
          <p:nvPr/>
        </p:nvCxnSpPr>
        <p:spPr>
          <a:xfrm flipV="1">
            <a:off x="2047875" y="2427288"/>
            <a:ext cx="6053138" cy="884237"/>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76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98C1-47D0-36E1-A7A8-49DDDF66F9CD}"/>
            </a:ext>
          </a:extLst>
        </p:cNvPr>
        <p:cNvGrpSpPr/>
        <p:nvPr/>
      </p:nvGrpSpPr>
      <p:grpSpPr>
        <a:xfrm>
          <a:off x="0" y="0"/>
          <a:ext cx="0" cy="0"/>
          <a:chOff x="0" y="0"/>
          <a:chExt cx="0" cy="0"/>
        </a:xfrm>
      </p:grpSpPr>
      <p:pic>
        <p:nvPicPr>
          <p:cNvPr id="48" name="47 Imagen">
            <a:extLst>
              <a:ext uri="{FF2B5EF4-FFF2-40B4-BE49-F238E27FC236}">
                <a16:creationId xmlns:a16="http://schemas.microsoft.com/office/drawing/2014/main" id="{48C32A48-F92D-BC62-C0D5-3BE67FCF97C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Effect>
                      <a14:brightnessContrast bright="7000"/>
                    </a14:imgEffect>
                  </a14:imgLayer>
                </a14:imgProps>
              </a:ext>
              <a:ext uri="{28A0092B-C50C-407E-A947-70E740481C1C}">
                <a14:useLocalDpi xmlns:a14="http://schemas.microsoft.com/office/drawing/2010/main" val="0"/>
              </a:ext>
            </a:extLst>
          </a:blip>
          <a:stretch>
            <a:fillRect/>
          </a:stretch>
        </p:blipFill>
        <p:spPr>
          <a:xfrm>
            <a:off x="8062016" y="-27384"/>
            <a:ext cx="4154664" cy="3723393"/>
          </a:xfrm>
          <a:prstGeom prst="rect">
            <a:avLst/>
          </a:prstGeom>
        </p:spPr>
      </p:pic>
      <p:pic>
        <p:nvPicPr>
          <p:cNvPr id="113" name="112 Imagen">
            <a:extLst>
              <a:ext uri="{FF2B5EF4-FFF2-40B4-BE49-F238E27FC236}">
                <a16:creationId xmlns:a16="http://schemas.microsoft.com/office/drawing/2014/main" id="{5DA01FBB-5D92-5938-2D34-DD8E70789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48514">
            <a:off x="-2995399" y="1260107"/>
            <a:ext cx="7703665" cy="6652583"/>
          </a:xfrm>
          <a:prstGeom prst="rect">
            <a:avLst/>
          </a:prstGeom>
        </p:spPr>
      </p:pic>
      <p:sp>
        <p:nvSpPr>
          <p:cNvPr id="14" name="PlaceHolder 1">
            <a:extLst>
              <a:ext uri="{FF2B5EF4-FFF2-40B4-BE49-F238E27FC236}">
                <a16:creationId xmlns:a16="http://schemas.microsoft.com/office/drawing/2014/main" id="{FA3D244C-BF15-D71B-0823-CDC17D73ADCA}"/>
              </a:ext>
            </a:extLst>
          </p:cNvPr>
          <p:cNvSpPr>
            <a:spLocks noGrp="1"/>
          </p:cNvSpPr>
          <p:nvPr>
            <p:ph type="title"/>
          </p:nvPr>
        </p:nvSpPr>
        <p:spPr>
          <a:xfrm>
            <a:off x="1699240" y="852785"/>
            <a:ext cx="10581666" cy="994320"/>
          </a:xfrm>
          <a:prstGeom prst="rect">
            <a:avLst/>
          </a:prstGeom>
          <a:noFill/>
          <a:ln w="0">
            <a:noFill/>
          </a:ln>
        </p:spPr>
        <p:txBody>
          <a:bodyPr lIns="0" tIns="0" rIns="0" bIns="0" anchor="b">
            <a:normAutofit/>
          </a:bodyPr>
          <a:lstStyle/>
          <a:p>
            <a:pPr>
              <a:lnSpc>
                <a:spcPct val="80000"/>
              </a:lnSpc>
            </a:pPr>
            <a:r>
              <a:rPr lang="es-AR" sz="3600" b="1" strike="noStrike" spc="-1" dirty="0">
                <a:solidFill>
                  <a:srgbClr val="005534"/>
                </a:solidFill>
                <a:latin typeface="Calibri"/>
              </a:rPr>
              <a:t>Implicancias para Argentina</a:t>
            </a:r>
            <a:br>
              <a:rPr sz="3600" dirty="0">
                <a:solidFill>
                  <a:srgbClr val="005534"/>
                </a:solidFill>
              </a:rPr>
            </a:br>
            <a:endParaRPr lang="es-AR" sz="3600" b="0" strike="noStrike" spc="-1" dirty="0">
              <a:solidFill>
                <a:srgbClr val="005534"/>
              </a:solidFill>
              <a:latin typeface="Arial"/>
            </a:endParaRPr>
          </a:p>
        </p:txBody>
      </p:sp>
      <p:sp>
        <p:nvSpPr>
          <p:cNvPr id="4" name="3 Rectángulo">
            <a:extLst>
              <a:ext uri="{FF2B5EF4-FFF2-40B4-BE49-F238E27FC236}">
                <a16:creationId xmlns:a16="http://schemas.microsoft.com/office/drawing/2014/main" id="{6046ABF2-D26A-BE7E-26CB-CD4E7A3B1899}"/>
              </a:ext>
            </a:extLst>
          </p:cNvPr>
          <p:cNvSpPr/>
          <p:nvPr/>
        </p:nvSpPr>
        <p:spPr>
          <a:xfrm>
            <a:off x="1271464" y="1643455"/>
            <a:ext cx="9937103" cy="4970591"/>
          </a:xfrm>
          <a:prstGeom prst="rect">
            <a:avLst/>
          </a:prstGeom>
        </p:spPr>
        <p:txBody>
          <a:bodyPr wrap="square">
            <a:spAutoFit/>
          </a:bodyPr>
          <a:lstStyle/>
          <a:p>
            <a:pPr marL="285750" indent="-285750" algn="just">
              <a:buFont typeface="Wingdings" panose="05000000000000000000" pitchFamily="2" charset="2"/>
              <a:buChar char="ü"/>
            </a:pPr>
            <a:r>
              <a:rPr lang="es-ES" sz="2300" b="1" i="1" spc="-1" dirty="0">
                <a:solidFill>
                  <a:srgbClr val="003300"/>
                </a:solidFill>
                <a:effectLst>
                  <a:outerShdw blurRad="38100" dist="38100" dir="2700000" algn="tl">
                    <a:srgbClr val="000000">
                      <a:alpha val="43137"/>
                    </a:srgbClr>
                  </a:outerShdw>
                </a:effectLst>
                <a:latin typeface="Calibri"/>
              </a:rPr>
              <a:t>Precios internacionales</a:t>
            </a:r>
            <a:r>
              <a:rPr lang="es-ES" sz="2300" i="1" spc="-1" dirty="0">
                <a:solidFill>
                  <a:srgbClr val="003300"/>
                </a:solidFill>
                <a:effectLst>
                  <a:outerShdw blurRad="38100" dist="38100" dir="2700000" algn="tl">
                    <a:srgbClr val="000000">
                      <a:alpha val="43137"/>
                    </a:srgbClr>
                  </a:outerShdw>
                </a:effectLst>
                <a:latin typeface="Calibri"/>
              </a:rPr>
              <a:t>: mejora en soja y otros granos → mayor ingreso potencial de divisas.</a:t>
            </a:r>
          </a:p>
          <a:p>
            <a:pPr marL="285750" indent="-285750" algn="just">
              <a:buFont typeface="Wingdings" panose="05000000000000000000" pitchFamily="2" charset="2"/>
              <a:buChar char="ü"/>
            </a:pPr>
            <a:r>
              <a:rPr lang="es-ES" sz="2300" b="1" i="1" spc="-1" dirty="0">
                <a:solidFill>
                  <a:srgbClr val="003300"/>
                </a:solidFill>
                <a:effectLst>
                  <a:outerShdw blurRad="38100" dist="38100" dir="2700000" algn="tl">
                    <a:srgbClr val="000000">
                      <a:alpha val="43137"/>
                    </a:srgbClr>
                  </a:outerShdw>
                </a:effectLst>
                <a:latin typeface="Calibri"/>
              </a:rPr>
              <a:t>Costos energéticos</a:t>
            </a:r>
            <a:r>
              <a:rPr lang="es-ES" sz="2300" i="1" spc="-1" dirty="0">
                <a:solidFill>
                  <a:srgbClr val="003300"/>
                </a:solidFill>
                <a:effectLst>
                  <a:outerShdw blurRad="38100" dist="38100" dir="2700000" algn="tl">
                    <a:srgbClr val="000000">
                      <a:alpha val="43137"/>
                    </a:srgbClr>
                  </a:outerShdw>
                </a:effectLst>
                <a:latin typeface="Calibri"/>
              </a:rPr>
              <a:t>: suba de combustibles y fletes → presión sobre costos logísticos internos.</a:t>
            </a:r>
          </a:p>
          <a:p>
            <a:pPr marL="285750" indent="-285750" algn="just">
              <a:buFont typeface="Wingdings" panose="05000000000000000000" pitchFamily="2" charset="2"/>
              <a:buChar char="ü"/>
            </a:pPr>
            <a:r>
              <a:rPr lang="es-ES" sz="2300" b="1" i="1" spc="-1" dirty="0">
                <a:solidFill>
                  <a:srgbClr val="003300"/>
                </a:solidFill>
                <a:effectLst>
                  <a:outerShdw blurRad="38100" dist="38100" dir="2700000" algn="tl">
                    <a:srgbClr val="000000">
                      <a:alpha val="43137"/>
                    </a:srgbClr>
                  </a:outerShdw>
                </a:effectLst>
                <a:latin typeface="Calibri"/>
              </a:rPr>
              <a:t>Insumos (fertilizantes): </a:t>
            </a:r>
            <a:r>
              <a:rPr lang="es-ES" sz="2300" i="1" spc="-1" dirty="0">
                <a:solidFill>
                  <a:srgbClr val="003300"/>
                </a:solidFill>
                <a:effectLst>
                  <a:outerShdw blurRad="38100" dist="38100" dir="2700000" algn="tl">
                    <a:srgbClr val="000000">
                      <a:alpha val="43137"/>
                    </a:srgbClr>
                  </a:outerShdw>
                </a:effectLst>
                <a:latin typeface="Calibri"/>
              </a:rPr>
              <a:t>encarecimiento y riesgo de abastecimiento → impacto en tecnología y rindes.</a:t>
            </a:r>
          </a:p>
          <a:p>
            <a:pPr marL="285750" indent="-285750" algn="just">
              <a:buFont typeface="Wingdings" panose="05000000000000000000" pitchFamily="2" charset="2"/>
              <a:buChar char="ü"/>
            </a:pPr>
            <a:r>
              <a:rPr lang="es-ES" sz="2300" b="1" i="1" spc="-1" dirty="0">
                <a:solidFill>
                  <a:srgbClr val="003300"/>
                </a:solidFill>
                <a:effectLst>
                  <a:outerShdw blurRad="38100" dist="38100" dir="2700000" algn="tl">
                    <a:srgbClr val="000000">
                      <a:alpha val="43137"/>
                    </a:srgbClr>
                  </a:outerShdw>
                </a:effectLst>
                <a:latin typeface="Calibri"/>
              </a:rPr>
              <a:t>Fletes y comercio: </a:t>
            </a:r>
            <a:r>
              <a:rPr lang="es-ES" sz="2300" i="1" spc="-1" dirty="0">
                <a:solidFill>
                  <a:srgbClr val="003300"/>
                </a:solidFill>
                <a:effectLst>
                  <a:outerShdw blurRad="38100" dist="38100" dir="2700000" algn="tl">
                    <a:srgbClr val="000000">
                      <a:alpha val="43137"/>
                    </a:srgbClr>
                  </a:outerShdw>
                </a:effectLst>
                <a:latin typeface="Calibri"/>
              </a:rPr>
              <a:t>mayor costo y volatilidad en transporte internacional → menor competitividad relativa.</a:t>
            </a:r>
          </a:p>
          <a:p>
            <a:pPr marL="285750" indent="-285750" algn="just">
              <a:buFont typeface="Wingdings" panose="05000000000000000000" pitchFamily="2" charset="2"/>
              <a:buChar char="ü"/>
            </a:pPr>
            <a:r>
              <a:rPr lang="es-ES" sz="2300" b="1" i="1" spc="-1" dirty="0">
                <a:solidFill>
                  <a:srgbClr val="003300"/>
                </a:solidFill>
                <a:effectLst>
                  <a:outerShdw blurRad="38100" dist="38100" dir="2700000" algn="tl">
                    <a:srgbClr val="000000">
                      <a:alpha val="43137"/>
                    </a:srgbClr>
                  </a:outerShdw>
                </a:effectLst>
                <a:latin typeface="Calibri"/>
              </a:rPr>
              <a:t>Márgenes agrícolas</a:t>
            </a:r>
            <a:r>
              <a:rPr lang="es-ES" sz="2300" i="1" spc="-1" dirty="0">
                <a:solidFill>
                  <a:srgbClr val="003300"/>
                </a:solidFill>
                <a:effectLst>
                  <a:outerShdw blurRad="38100" dist="38100" dir="2700000" algn="tl">
                    <a:srgbClr val="000000">
                      <a:alpha val="43137"/>
                    </a:srgbClr>
                  </a:outerShdw>
                </a:effectLst>
                <a:latin typeface="Calibri"/>
              </a:rPr>
              <a:t>: escenario mixto → mejores precios, pero costos más altos, resultado ajustado.</a:t>
            </a:r>
          </a:p>
          <a:p>
            <a:pPr algn="just"/>
            <a:endParaRPr lang="es-ES" sz="2300" i="1" spc="-1" dirty="0">
              <a:solidFill>
                <a:srgbClr val="003300"/>
              </a:solidFill>
              <a:effectLst>
                <a:outerShdw blurRad="38100" dist="38100" dir="2700000" algn="tl">
                  <a:srgbClr val="000000">
                    <a:alpha val="43137"/>
                  </a:srgbClr>
                </a:outerShdw>
              </a:effectLst>
              <a:latin typeface="Calibri"/>
            </a:endParaRPr>
          </a:p>
          <a:p>
            <a:pPr algn="ctr"/>
            <a:r>
              <a:rPr lang="es-ES" sz="2300" b="1" i="1" spc="-1" dirty="0">
                <a:solidFill>
                  <a:srgbClr val="003300"/>
                </a:solidFill>
                <a:effectLst>
                  <a:outerShdw blurRad="38100" dist="38100" dir="2700000" algn="tl">
                    <a:srgbClr val="000000">
                      <a:alpha val="43137"/>
                    </a:srgbClr>
                  </a:outerShdw>
                </a:effectLst>
                <a:latin typeface="Calibri"/>
              </a:rPr>
              <a:t>Argentina se beneficia por precios, pero el efecto se modera por suba de costos y riesgos operativos</a:t>
            </a:r>
          </a:p>
          <a:p>
            <a:pPr algn="just"/>
            <a:endParaRPr lang="es-AR" dirty="0">
              <a:solidFill>
                <a:srgbClr val="383C3E"/>
              </a:solidFill>
            </a:endParaRPr>
          </a:p>
        </p:txBody>
      </p:sp>
      <p:pic>
        <p:nvPicPr>
          <p:cNvPr id="19" name="18 Imagen">
            <a:extLst>
              <a:ext uri="{FF2B5EF4-FFF2-40B4-BE49-F238E27FC236}">
                <a16:creationId xmlns:a16="http://schemas.microsoft.com/office/drawing/2014/main" id="{8FA6D5DA-D70D-086D-1FCE-324F816C31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28" y="4992060"/>
            <a:ext cx="698424" cy="698424"/>
          </a:xfrm>
          <a:prstGeom prst="rect">
            <a:avLst/>
          </a:prstGeom>
        </p:spPr>
      </p:pic>
      <p:pic>
        <p:nvPicPr>
          <p:cNvPr id="23" name="22 Imagen">
            <a:extLst>
              <a:ext uri="{FF2B5EF4-FFF2-40B4-BE49-F238E27FC236}">
                <a16:creationId xmlns:a16="http://schemas.microsoft.com/office/drawing/2014/main" id="{588576BD-423A-2421-6F7E-58CF7F6B2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28" y="3232816"/>
            <a:ext cx="698424" cy="698424"/>
          </a:xfrm>
          <a:prstGeom prst="rect">
            <a:avLst/>
          </a:prstGeom>
        </p:spPr>
      </p:pic>
      <p:pic>
        <p:nvPicPr>
          <p:cNvPr id="24" name="23 Imagen">
            <a:extLst>
              <a:ext uri="{FF2B5EF4-FFF2-40B4-BE49-F238E27FC236}">
                <a16:creationId xmlns:a16="http://schemas.microsoft.com/office/drawing/2014/main" id="{DF3413B5-B8D9-E6D0-EF88-83F787501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169" y="2414405"/>
            <a:ext cx="627507" cy="627507"/>
          </a:xfrm>
          <a:prstGeom prst="rect">
            <a:avLst/>
          </a:prstGeom>
        </p:spPr>
      </p:pic>
      <p:pic>
        <p:nvPicPr>
          <p:cNvPr id="41" name="40 Imagen">
            <a:extLst>
              <a:ext uri="{FF2B5EF4-FFF2-40B4-BE49-F238E27FC236}">
                <a16:creationId xmlns:a16="http://schemas.microsoft.com/office/drawing/2014/main" id="{0FECF51F-3803-3B88-336D-9DEB551785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28" y="1525077"/>
            <a:ext cx="698424" cy="698424"/>
          </a:xfrm>
          <a:prstGeom prst="rect">
            <a:avLst/>
          </a:prstGeom>
        </p:spPr>
      </p:pic>
      <p:pic>
        <p:nvPicPr>
          <p:cNvPr id="43" name="42 Imagen">
            <a:extLst>
              <a:ext uri="{FF2B5EF4-FFF2-40B4-BE49-F238E27FC236}">
                <a16:creationId xmlns:a16="http://schemas.microsoft.com/office/drawing/2014/main" id="{FE792596-762D-41CA-A010-05085D5485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840" y="-161731"/>
            <a:ext cx="698424" cy="698424"/>
          </a:xfrm>
          <a:prstGeom prst="rect">
            <a:avLst/>
          </a:prstGeom>
        </p:spPr>
      </p:pic>
      <p:pic>
        <p:nvPicPr>
          <p:cNvPr id="60" name="59 Imagen">
            <a:extLst>
              <a:ext uri="{FF2B5EF4-FFF2-40B4-BE49-F238E27FC236}">
                <a16:creationId xmlns:a16="http://schemas.microsoft.com/office/drawing/2014/main" id="{50E33C82-2CB1-C94E-2DB6-1F576847F7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6199" y="6573861"/>
            <a:ext cx="738282" cy="738282"/>
          </a:xfrm>
          <a:prstGeom prst="rect">
            <a:avLst/>
          </a:prstGeom>
        </p:spPr>
      </p:pic>
      <p:pic>
        <p:nvPicPr>
          <p:cNvPr id="61" name="60 Imagen">
            <a:extLst>
              <a:ext uri="{FF2B5EF4-FFF2-40B4-BE49-F238E27FC236}">
                <a16:creationId xmlns:a16="http://schemas.microsoft.com/office/drawing/2014/main" id="{7A17975B-23A4-7A3D-2FD8-A529B97BF2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70995" y="3025573"/>
            <a:ext cx="656029" cy="656029"/>
          </a:xfrm>
          <a:prstGeom prst="rect">
            <a:avLst/>
          </a:prstGeom>
        </p:spPr>
      </p:pic>
      <p:pic>
        <p:nvPicPr>
          <p:cNvPr id="63" name="62 Imagen">
            <a:extLst>
              <a:ext uri="{FF2B5EF4-FFF2-40B4-BE49-F238E27FC236}">
                <a16:creationId xmlns:a16="http://schemas.microsoft.com/office/drawing/2014/main" id="{1C2F127E-FC1E-DEEA-2FBE-6BFF594E16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731013" y="1275459"/>
            <a:ext cx="735993" cy="735993"/>
          </a:xfrm>
          <a:prstGeom prst="rect">
            <a:avLst/>
          </a:prstGeom>
        </p:spPr>
      </p:pic>
      <p:pic>
        <p:nvPicPr>
          <p:cNvPr id="64" name="63 Imagen">
            <a:extLst>
              <a:ext uri="{FF2B5EF4-FFF2-40B4-BE49-F238E27FC236}">
                <a16:creationId xmlns:a16="http://schemas.microsoft.com/office/drawing/2014/main" id="{CB2D3971-FD78-2F24-F743-C434EF93D2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63427" y="-353819"/>
            <a:ext cx="671165" cy="671165"/>
          </a:xfrm>
          <a:prstGeom prst="rect">
            <a:avLst/>
          </a:prstGeom>
        </p:spPr>
      </p:pic>
      <p:pic>
        <p:nvPicPr>
          <p:cNvPr id="65" name="64 Imagen">
            <a:extLst>
              <a:ext uri="{FF2B5EF4-FFF2-40B4-BE49-F238E27FC236}">
                <a16:creationId xmlns:a16="http://schemas.microsoft.com/office/drawing/2014/main" id="{6EB3D2BB-1874-8D25-97B6-57968025FF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63377" y="2163052"/>
            <a:ext cx="671264" cy="671264"/>
          </a:xfrm>
          <a:prstGeom prst="rect">
            <a:avLst/>
          </a:prstGeom>
        </p:spPr>
      </p:pic>
      <p:pic>
        <p:nvPicPr>
          <p:cNvPr id="66" name="65 Imagen">
            <a:extLst>
              <a:ext uri="{FF2B5EF4-FFF2-40B4-BE49-F238E27FC236}">
                <a16:creationId xmlns:a16="http://schemas.microsoft.com/office/drawing/2014/main" id="{A2F9497B-67F9-C330-25C3-0001F852CB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788908" y="5612474"/>
            <a:ext cx="653029" cy="653029"/>
          </a:xfrm>
          <a:prstGeom prst="rect">
            <a:avLst/>
          </a:prstGeom>
        </p:spPr>
      </p:pic>
      <p:pic>
        <p:nvPicPr>
          <p:cNvPr id="67" name="66 Imagen">
            <a:extLst>
              <a:ext uri="{FF2B5EF4-FFF2-40B4-BE49-F238E27FC236}">
                <a16:creationId xmlns:a16="http://schemas.microsoft.com/office/drawing/2014/main" id="{9698498D-B5F9-2348-4165-738A7134698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809380" y="6456760"/>
            <a:ext cx="612085" cy="612085"/>
          </a:xfrm>
          <a:prstGeom prst="rect">
            <a:avLst/>
          </a:prstGeom>
        </p:spPr>
      </p:pic>
      <p:pic>
        <p:nvPicPr>
          <p:cNvPr id="68" name="67 Imagen">
            <a:extLst>
              <a:ext uri="{FF2B5EF4-FFF2-40B4-BE49-F238E27FC236}">
                <a16:creationId xmlns:a16="http://schemas.microsoft.com/office/drawing/2014/main" id="{9148DC82-2ADA-466B-5707-82890AAFA86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735218" y="3872859"/>
            <a:ext cx="727583" cy="727583"/>
          </a:xfrm>
          <a:prstGeom prst="rect">
            <a:avLst/>
          </a:prstGeom>
        </p:spPr>
      </p:pic>
      <p:pic>
        <p:nvPicPr>
          <p:cNvPr id="69" name="68 Imagen">
            <a:extLst>
              <a:ext uri="{FF2B5EF4-FFF2-40B4-BE49-F238E27FC236}">
                <a16:creationId xmlns:a16="http://schemas.microsoft.com/office/drawing/2014/main" id="{AFEADEBA-FC25-7C94-77C1-9F7860C8190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731013" y="563989"/>
            <a:ext cx="580581" cy="580581"/>
          </a:xfrm>
          <a:prstGeom prst="rect">
            <a:avLst/>
          </a:prstGeom>
        </p:spPr>
      </p:pic>
      <p:pic>
        <p:nvPicPr>
          <p:cNvPr id="100" name="99 Imagen">
            <a:extLst>
              <a:ext uri="{FF2B5EF4-FFF2-40B4-BE49-F238E27FC236}">
                <a16:creationId xmlns:a16="http://schemas.microsoft.com/office/drawing/2014/main" id="{36822841-B30A-155C-33E9-5035EE02B81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70180" y="7260104"/>
            <a:ext cx="690485" cy="690485"/>
          </a:xfrm>
          <a:prstGeom prst="rect">
            <a:avLst/>
          </a:prstGeom>
        </p:spPr>
      </p:pic>
      <p:pic>
        <p:nvPicPr>
          <p:cNvPr id="102" name="101 Imagen">
            <a:extLst>
              <a:ext uri="{FF2B5EF4-FFF2-40B4-BE49-F238E27FC236}">
                <a16:creationId xmlns:a16="http://schemas.microsoft.com/office/drawing/2014/main" id="{BD967551-2B6B-0F6C-4D85-B80D34A0975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2415" y="7391500"/>
            <a:ext cx="603411" cy="603411"/>
          </a:xfrm>
          <a:prstGeom prst="rect">
            <a:avLst/>
          </a:prstGeom>
        </p:spPr>
      </p:pic>
      <p:pic>
        <p:nvPicPr>
          <p:cNvPr id="103" name="102 Imagen">
            <a:extLst>
              <a:ext uri="{FF2B5EF4-FFF2-40B4-BE49-F238E27FC236}">
                <a16:creationId xmlns:a16="http://schemas.microsoft.com/office/drawing/2014/main" id="{D47E1DC2-9010-3B17-508A-72D2BAAA470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8002" y="7391500"/>
            <a:ext cx="552798" cy="552798"/>
          </a:xfrm>
          <a:prstGeom prst="rect">
            <a:avLst/>
          </a:prstGeom>
        </p:spPr>
      </p:pic>
      <p:pic>
        <p:nvPicPr>
          <p:cNvPr id="104" name="103 Imagen">
            <a:extLst>
              <a:ext uri="{FF2B5EF4-FFF2-40B4-BE49-F238E27FC236}">
                <a16:creationId xmlns:a16="http://schemas.microsoft.com/office/drawing/2014/main" id="{4396916B-3346-4D2F-EB5B-5E6676F25CD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771161" y="4797152"/>
            <a:ext cx="660809" cy="662100"/>
          </a:xfrm>
          <a:prstGeom prst="rect">
            <a:avLst/>
          </a:prstGeom>
        </p:spPr>
      </p:pic>
      <p:pic>
        <p:nvPicPr>
          <p:cNvPr id="3074" name="Picture 2">
            <a:extLst>
              <a:ext uri="{FF2B5EF4-FFF2-40B4-BE49-F238E27FC236}">
                <a16:creationId xmlns:a16="http://schemas.microsoft.com/office/drawing/2014/main" id="{CDB10A82-D642-E71A-1EF2-5C8455D8530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2241670"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extLst>
              <a:ext uri="{FF2B5EF4-FFF2-40B4-BE49-F238E27FC236}">
                <a16:creationId xmlns:a16="http://schemas.microsoft.com/office/drawing/2014/main" id="{3D2AACF0-4EC6-EBE0-C677-A2BCC5CB895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10327059"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extLst>
              <a:ext uri="{FF2B5EF4-FFF2-40B4-BE49-F238E27FC236}">
                <a16:creationId xmlns:a16="http://schemas.microsoft.com/office/drawing/2014/main" id="{D3BF7EC7-A794-16B2-086E-EC91DF0ECC5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flipH="1">
            <a:off x="3090958" y="-954288"/>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extLst>
              <a:ext uri="{FF2B5EF4-FFF2-40B4-BE49-F238E27FC236}">
                <a16:creationId xmlns:a16="http://schemas.microsoft.com/office/drawing/2014/main" id="{C31BCC1B-B9DE-5645-1FC2-8B2015AD55D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3883046"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extLst>
              <a:ext uri="{FF2B5EF4-FFF2-40B4-BE49-F238E27FC236}">
                <a16:creationId xmlns:a16="http://schemas.microsoft.com/office/drawing/2014/main" id="{1A56A909-4A56-6188-5CA4-D7301350BB6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4713606"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a:extLst>
              <a:ext uri="{FF2B5EF4-FFF2-40B4-BE49-F238E27FC236}">
                <a16:creationId xmlns:a16="http://schemas.microsoft.com/office/drawing/2014/main" id="{717C9E4D-B9A8-1A6D-9CBF-50A680E4471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9440237"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a:extLst>
              <a:ext uri="{FF2B5EF4-FFF2-40B4-BE49-F238E27FC236}">
                <a16:creationId xmlns:a16="http://schemas.microsoft.com/office/drawing/2014/main" id="{95960706-26F2-9A56-5B35-656D2FA1B32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flipH="1">
            <a:off x="8686426" y="-1035496"/>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a:extLst>
              <a:ext uri="{FF2B5EF4-FFF2-40B4-BE49-F238E27FC236}">
                <a16:creationId xmlns:a16="http://schemas.microsoft.com/office/drawing/2014/main" id="{3126AFD2-4AF8-F3A3-BDD6-8518A406895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flipH="1">
            <a:off x="5395214"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a:extLst>
              <a:ext uri="{FF2B5EF4-FFF2-40B4-BE49-F238E27FC236}">
                <a16:creationId xmlns:a16="http://schemas.microsoft.com/office/drawing/2014/main" id="{55DEFDFC-0058-36FC-54AE-B619C1D246D0}"/>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7864995"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a:extLst>
              <a:ext uri="{FF2B5EF4-FFF2-40B4-BE49-F238E27FC236}">
                <a16:creationId xmlns:a16="http://schemas.microsoft.com/office/drawing/2014/main" id="{024C75E0-3713-BE4C-5D9E-B94A352176F0}"/>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flipH="1">
            <a:off x="1343472" y="-987824"/>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a:extLst>
              <a:ext uri="{FF2B5EF4-FFF2-40B4-BE49-F238E27FC236}">
                <a16:creationId xmlns:a16="http://schemas.microsoft.com/office/drawing/2014/main" id="{FA28957D-F702-1558-5F0E-30A5FF003803}"/>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flipH="1">
            <a:off x="7073588"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a:extLst>
              <a:ext uri="{FF2B5EF4-FFF2-40B4-BE49-F238E27FC236}">
                <a16:creationId xmlns:a16="http://schemas.microsoft.com/office/drawing/2014/main" id="{D2D17323-837B-8261-4FE2-F711F7911BEA}"/>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flipH="1">
            <a:off x="6225960" y="-100608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44 Imagen">
            <a:extLst>
              <a:ext uri="{FF2B5EF4-FFF2-40B4-BE49-F238E27FC236}">
                <a16:creationId xmlns:a16="http://schemas.microsoft.com/office/drawing/2014/main" id="{087D3835-75BA-BCE8-ABC7-98D379602BC5}"/>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pic>
        <p:nvPicPr>
          <p:cNvPr id="2" name="Imagen 1">
            <a:extLst>
              <a:ext uri="{FF2B5EF4-FFF2-40B4-BE49-F238E27FC236}">
                <a16:creationId xmlns:a16="http://schemas.microsoft.com/office/drawing/2014/main" id="{58357128-6366-DE68-A06A-D6725FC1553B}"/>
              </a:ext>
            </a:extLst>
          </p:cNvPr>
          <p:cNvPicPr>
            <a:picLocks noChangeAspect="1"/>
          </p:cNvPicPr>
          <p:nvPr/>
        </p:nvPicPr>
        <p:blipFill>
          <a:blip r:embed="rId36"/>
          <a:stretch>
            <a:fillRect/>
          </a:stretch>
        </p:blipFill>
        <p:spPr>
          <a:xfrm>
            <a:off x="687600" y="670863"/>
            <a:ext cx="947414" cy="947414"/>
          </a:xfrm>
          <a:prstGeom prst="rect">
            <a:avLst/>
          </a:prstGeom>
        </p:spPr>
      </p:pic>
    </p:spTree>
    <p:extLst>
      <p:ext uri="{BB962C8B-B14F-4D97-AF65-F5344CB8AC3E}">
        <p14:creationId xmlns:p14="http://schemas.microsoft.com/office/powerpoint/2010/main" val="317928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3 Marcador de contenido"/>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0" y="0"/>
            <a:ext cx="12206414" cy="6858000"/>
          </a:xfrm>
        </p:spPr>
      </p:pic>
      <p:sp>
        <p:nvSpPr>
          <p:cNvPr id="9" name="8 CuadroTexto"/>
          <p:cNvSpPr txBox="1"/>
          <p:nvPr/>
        </p:nvSpPr>
        <p:spPr>
          <a:xfrm>
            <a:off x="2841085" y="2996952"/>
            <a:ext cx="6502614" cy="830997"/>
          </a:xfrm>
          <a:prstGeom prst="rect">
            <a:avLst/>
          </a:prstGeom>
          <a:noFill/>
        </p:spPr>
        <p:txBody>
          <a:bodyPr wrap="none" rtlCol="0">
            <a:spAutoFit/>
          </a:bodyPr>
          <a:lstStyle/>
          <a:p>
            <a:pPr algn="ctr"/>
            <a:r>
              <a:rPr lang="es-ES" sz="4800" b="1" dirty="0">
                <a:solidFill>
                  <a:schemeClr val="bg1"/>
                </a:solidFill>
                <a:latin typeface="Calibri" pitchFamily="34" charset="0"/>
                <a:cs typeface="Calibri" pitchFamily="34" charset="0"/>
              </a:rPr>
              <a:t>¡Gracias por tu atención!</a:t>
            </a:r>
            <a:endParaRPr lang="es-AR" sz="4800" b="1" dirty="0">
              <a:solidFill>
                <a:schemeClr val="bg1"/>
              </a:solidFill>
              <a:latin typeface="Calibri" pitchFamily="34" charset="0"/>
              <a:cs typeface="Calibri" pitchFamily="34" charset="0"/>
            </a:endParaRPr>
          </a:p>
        </p:txBody>
      </p:sp>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3683" y="5949280"/>
            <a:ext cx="1850949" cy="621068"/>
          </a:xfrm>
          <a:prstGeom prst="rect">
            <a:avLst/>
          </a:prstGeom>
        </p:spPr>
      </p:pic>
      <p:pic>
        <p:nvPicPr>
          <p:cNvPr id="13" name="1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8488" y="209242"/>
            <a:ext cx="1316878" cy="1275541"/>
          </a:xfrm>
          <a:prstGeom prst="rect">
            <a:avLst/>
          </a:prstGeom>
        </p:spPr>
      </p:pic>
    </p:spTree>
    <p:extLst>
      <p:ext uri="{BB962C8B-B14F-4D97-AF65-F5344CB8AC3E}">
        <p14:creationId xmlns:p14="http://schemas.microsoft.com/office/powerpoint/2010/main" val="167288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9703</TotalTime>
  <Words>347</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Symbol</vt:lpstr>
      <vt:lpstr>Wingdings</vt:lpstr>
      <vt:lpstr>Office Theme</vt:lpstr>
      <vt:lpstr> </vt:lpstr>
      <vt:lpstr>Lo que no podés dejar de saber </vt:lpstr>
      <vt:lpstr>Precios del barril de Petróleo  </vt:lpstr>
      <vt:lpstr>Impacto de la guerra en los mercados de alimentos  </vt:lpstr>
      <vt:lpstr>Impacto de la guerra en los mercados de alimentos  </vt:lpstr>
      <vt:lpstr>Precios de la soja en Chicago  </vt:lpstr>
      <vt:lpstr>Implicancias para Argentina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dc:creator>
  <cp:lastModifiedBy>Usuario</cp:lastModifiedBy>
  <cp:revision>159</cp:revision>
  <dcterms:created xsi:type="dcterms:W3CDTF">2021-03-04T13:22:55Z</dcterms:created>
  <dcterms:modified xsi:type="dcterms:W3CDTF">2026-03-26T11:36:05Z</dcterms:modified>
  <dc:language>es-AR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7</vt:i4>
  </property>
</Properties>
</file>